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24" r:id="rId1"/>
  </p:sldMasterIdLst>
  <p:notesMasterIdLst>
    <p:notesMasterId r:id="rId11"/>
  </p:notesMasterIdLst>
  <p:sldIdLst>
    <p:sldId id="378" r:id="rId2"/>
    <p:sldId id="379" r:id="rId3"/>
    <p:sldId id="380" r:id="rId4"/>
    <p:sldId id="381" r:id="rId5"/>
    <p:sldId id="382" r:id="rId6"/>
    <p:sldId id="383" r:id="rId7"/>
    <p:sldId id="384" r:id="rId8"/>
    <p:sldId id="385" r:id="rId9"/>
    <p:sldId id="386"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6B1793-A3FF-4B0A-A13A-7541DF3D16B4}" v="1" dt="2025-04-26T06:00:21.1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14" autoAdjust="0"/>
    <p:restoredTop sz="94718" autoAdjust="0"/>
  </p:normalViewPr>
  <p:slideViewPr>
    <p:cSldViewPr>
      <p:cViewPr varScale="1">
        <p:scale>
          <a:sx n="78" d="100"/>
          <a:sy n="78" d="100"/>
        </p:scale>
        <p:origin x="1627" y="86"/>
      </p:cViewPr>
      <p:guideLst>
        <p:guide orient="horz" pos="2160"/>
        <p:guide pos="2880"/>
      </p:guideLst>
    </p:cSldViewPr>
  </p:slideViewPr>
  <p:outlineViewPr>
    <p:cViewPr>
      <p:scale>
        <a:sx n="33" d="100"/>
        <a:sy n="33" d="100"/>
      </p:scale>
      <p:origin x="0" y="5667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hina F" userId="7d4ddf3e51080add" providerId="LiveId" clId="{FF6B1793-A3FF-4B0A-A13A-7541DF3D16B4}"/>
    <pc:docChg chg="custSel modSld sldOrd">
      <pc:chgData name="Shahina F" userId="7d4ddf3e51080add" providerId="LiveId" clId="{FF6B1793-A3FF-4B0A-A13A-7541DF3D16B4}" dt="2025-04-26T06:38:15.110" v="37" actId="20577"/>
      <pc:docMkLst>
        <pc:docMk/>
      </pc:docMkLst>
      <pc:sldChg chg="modSp mod">
        <pc:chgData name="Shahina F" userId="7d4ddf3e51080add" providerId="LiveId" clId="{FF6B1793-A3FF-4B0A-A13A-7541DF3D16B4}" dt="2025-04-26T06:38:15.110" v="37" actId="20577"/>
        <pc:sldMkLst>
          <pc:docMk/>
          <pc:sldMk cId="0" sldId="378"/>
        </pc:sldMkLst>
        <pc:spChg chg="mod">
          <ac:chgData name="Shahina F" userId="7d4ddf3e51080add" providerId="LiveId" clId="{FF6B1793-A3FF-4B0A-A13A-7541DF3D16B4}" dt="2025-04-26T06:38:15.110" v="37" actId="20577"/>
          <ac:spMkLst>
            <pc:docMk/>
            <pc:sldMk cId="0" sldId="378"/>
            <ac:spMk id="4" creationId="{00000000-0000-0000-0000-000000000000}"/>
          </ac:spMkLst>
        </pc:spChg>
      </pc:sldChg>
      <pc:sldChg chg="ord">
        <pc:chgData name="Shahina F" userId="7d4ddf3e51080add" providerId="LiveId" clId="{FF6B1793-A3FF-4B0A-A13A-7541DF3D16B4}" dt="2025-04-26T05:57:21.928" v="31"/>
        <pc:sldMkLst>
          <pc:docMk/>
          <pc:sldMk cId="2520306729" sldId="382"/>
        </pc:sldMkLst>
      </pc:sldChg>
      <pc:sldChg chg="modSp mod">
        <pc:chgData name="Shahina F" userId="7d4ddf3e51080add" providerId="LiveId" clId="{FF6B1793-A3FF-4B0A-A13A-7541DF3D16B4}" dt="2025-04-26T05:48:43.756" v="29" actId="20577"/>
        <pc:sldMkLst>
          <pc:docMk/>
          <pc:sldMk cId="2723472717" sldId="386"/>
        </pc:sldMkLst>
        <pc:spChg chg="mod">
          <ac:chgData name="Shahina F" userId="7d4ddf3e51080add" providerId="LiveId" clId="{FF6B1793-A3FF-4B0A-A13A-7541DF3D16B4}" dt="2025-04-26T05:48:43.756" v="29" actId="20577"/>
          <ac:spMkLst>
            <pc:docMk/>
            <pc:sldMk cId="2723472717" sldId="386"/>
            <ac:spMk id="3" creationId="{CAC6CEC7-A09C-E16E-C65C-5566E702C5BD}"/>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019B47-8453-422E-9310-9CAC471E3734}" type="datetimeFigureOut">
              <a:rPr lang="en-US" smtClean="0"/>
              <a:pPr/>
              <a:t>4/26/2025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A80AE6-9A62-4B83-A55A-B7F41FA5172D}" type="slidenum">
              <a:rPr lang="en-US" smtClean="0"/>
              <a:pPr/>
              <a:t>‹#›</a:t>
            </a:fld>
            <a:endParaRPr lang="en-US"/>
          </a:p>
        </p:txBody>
      </p:sp>
    </p:spTree>
    <p:extLst>
      <p:ext uri="{BB962C8B-B14F-4D97-AF65-F5344CB8AC3E}">
        <p14:creationId xmlns:p14="http://schemas.microsoft.com/office/powerpoint/2010/main" val="18192702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0FBE21C9-4871-496E-9C81-A6F7D57704AE}" type="datetime1">
              <a:rPr lang="en-US" smtClean="0"/>
              <a:pPr/>
              <a:t>4/26/2025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27D67AD-7A70-4E56-827C-C7B31CD78AEE}" type="datetime1">
              <a:rPr lang="en-US" smtClean="0"/>
              <a:pPr/>
              <a:t>4/26/2025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28ABA57-F752-43BD-971C-58CEA23EA5D0}" type="datetime1">
              <a:rPr lang="en-US" smtClean="0"/>
              <a:pPr/>
              <a:t>4/26/2025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7A4FEA3-6F58-4815-92E8-091DA8FD5643}" type="datetime1">
              <a:rPr lang="en-US" smtClean="0"/>
              <a:pPr/>
              <a:t>4/26/2025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5C01F-EA27-43BE-85D7-CEF38A4FE799}" type="datetime1">
              <a:rPr lang="en-US" smtClean="0"/>
              <a:pPr/>
              <a:t>4/26/2025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3677E322-15C0-401E-8205-A98C1023AA91}" type="datetime1">
              <a:rPr lang="en-US" smtClean="0"/>
              <a:pPr/>
              <a:t>4/26/2025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71EF7685-EBDF-4DA4-BC83-A835F43D2EE6}" type="datetime1">
              <a:rPr lang="en-US" smtClean="0"/>
              <a:pPr/>
              <a:t>4/26/2025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7C4C6CD0-CE0B-4219-863D-73367BF0E1F4}" type="datetime1">
              <a:rPr lang="en-US" smtClean="0"/>
              <a:pPr/>
              <a:t>4/26/2025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3B7299-823D-4D5C-81F2-F153457C3651}" type="datetime1">
              <a:rPr lang="en-US" smtClean="0"/>
              <a:pPr/>
              <a:t>4/26/2025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F23E059-E2C8-4E8E-882D-3327D4C66682}" type="datetime1">
              <a:rPr lang="en-US" smtClean="0"/>
              <a:pPr/>
              <a:t>4/26/2025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F387B1-D207-4F3C-BD63-FA8BE4F04F73}" type="datetime1">
              <a:rPr lang="en-US" smtClean="0"/>
              <a:pPr/>
              <a:t>4/26/2025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0DB821-FA09-42A0-9503-85E199BBB5DE}" type="datetime1">
              <a:rPr lang="en-US" smtClean="0"/>
              <a:pPr/>
              <a:t>4/26/2025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4225" r:id="rId1"/>
    <p:sldLayoutId id="2147484226" r:id="rId2"/>
    <p:sldLayoutId id="2147484227" r:id="rId3"/>
    <p:sldLayoutId id="2147484228" r:id="rId4"/>
    <p:sldLayoutId id="2147484229" r:id="rId5"/>
    <p:sldLayoutId id="2147484230" r:id="rId6"/>
    <p:sldLayoutId id="2147484231" r:id="rId7"/>
    <p:sldLayoutId id="2147484232" r:id="rId8"/>
    <p:sldLayoutId id="2147484233" r:id="rId9"/>
    <p:sldLayoutId id="2147484234" r:id="rId10"/>
    <p:sldLayoutId id="2147484235"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95400" y="609600"/>
            <a:ext cx="6477000" cy="1256754"/>
          </a:xfrm>
          <a:prstGeom prst="rect">
            <a:avLst/>
          </a:prstGeom>
        </p:spPr>
        <p:txBody>
          <a:bodyPr wrap="square">
            <a:spAutoFit/>
          </a:bodyPr>
          <a:lstStyle/>
          <a:p>
            <a:pPr marR="250825" algn="ctr">
              <a:lnSpc>
                <a:spcPts val="1575"/>
              </a:lnSpc>
              <a:spcBef>
                <a:spcPts val="705"/>
              </a:spcBef>
              <a:buNone/>
            </a:pPr>
            <a:r>
              <a:rPr lang="en-US" sz="2400" b="1" dirty="0">
                <a:effectLst/>
                <a:latin typeface="Times New Roman" panose="02020603050405020304" pitchFamily="18" charset="0"/>
                <a:ea typeface="Times New Roman" panose="02020603050405020304" pitchFamily="18" charset="0"/>
              </a:rPr>
              <a:t>Flutter-Based Transportation Management </a:t>
            </a:r>
          </a:p>
          <a:p>
            <a:pPr marR="250825" algn="ctr">
              <a:lnSpc>
                <a:spcPts val="1575"/>
              </a:lnSpc>
              <a:spcBef>
                <a:spcPts val="705"/>
              </a:spcBef>
              <a:buNone/>
            </a:pPr>
            <a:r>
              <a:rPr lang="en-US" sz="2400" b="1" dirty="0">
                <a:effectLst/>
                <a:latin typeface="Times New Roman" panose="02020603050405020304" pitchFamily="18" charset="0"/>
                <a:ea typeface="Times New Roman" panose="02020603050405020304" pitchFamily="18" charset="0"/>
              </a:rPr>
              <a:t>System</a:t>
            </a:r>
            <a:endParaRPr lang="en-IN" sz="2400" dirty="0">
              <a:effectLst/>
              <a:latin typeface="Times New Roman" panose="02020603050405020304" pitchFamily="18" charset="0"/>
              <a:ea typeface="Times New Roman" panose="02020603050405020304" pitchFamily="18" charset="0"/>
            </a:endParaRPr>
          </a:p>
          <a:p>
            <a:pPr marR="250825" algn="ctr">
              <a:lnSpc>
                <a:spcPts val="1575"/>
              </a:lnSpc>
              <a:spcBef>
                <a:spcPts val="705"/>
              </a:spcBef>
            </a:pPr>
            <a:r>
              <a:rPr lang="en-US" sz="2400" b="1" dirty="0">
                <a:effectLst/>
                <a:latin typeface="Times New Roman" panose="02020603050405020304" pitchFamily="18" charset="0"/>
                <a:ea typeface="Times New Roman" panose="02020603050405020304" pitchFamily="18" charset="0"/>
              </a:rPr>
              <a:t>for Students, Drivers, and Admin</a:t>
            </a:r>
            <a:endParaRPr lang="en-IN" sz="2400" dirty="0">
              <a:effectLst/>
              <a:latin typeface="Times New Roman" panose="02020603050405020304" pitchFamily="18" charset="0"/>
              <a:ea typeface="Times New Roman" panose="02020603050405020304" pitchFamily="18" charset="0"/>
            </a:endParaRPr>
          </a:p>
          <a:p>
            <a:pPr algn="ctr"/>
            <a:endParaRPr lang="en-IN" sz="2400" dirty="0">
              <a:solidFill>
                <a:srgbClr val="C00000"/>
              </a:solidFill>
            </a:endParaRPr>
          </a:p>
        </p:txBody>
      </p:sp>
      <p:sp>
        <p:nvSpPr>
          <p:cNvPr id="4" name="Rectangle 3"/>
          <p:cNvSpPr/>
          <p:nvPr/>
        </p:nvSpPr>
        <p:spPr>
          <a:xfrm>
            <a:off x="2286000" y="2362200"/>
            <a:ext cx="4572000" cy="4293483"/>
          </a:xfrm>
          <a:prstGeom prst="rect">
            <a:avLst/>
          </a:prstGeom>
        </p:spPr>
        <p:txBody>
          <a:bodyPr wrap="square">
            <a:spAutoFit/>
          </a:bodyPr>
          <a:lstStyle/>
          <a:p>
            <a:pPr marL="274320" lvl="0" indent="-274320" algn="ctr">
              <a:spcBef>
                <a:spcPts val="600"/>
              </a:spcBef>
              <a:buClr>
                <a:schemeClr val="accent1"/>
              </a:buClr>
              <a:buSzPct val="76000"/>
              <a:defRPr/>
            </a:pPr>
            <a:r>
              <a:rPr lang="en-US" sz="1600" b="1" dirty="0">
                <a:latin typeface="Times New Roman" pitchFamily="18" charset="0"/>
                <a:cs typeface="Times New Roman" pitchFamily="18" charset="0"/>
              </a:rPr>
              <a:t>Presented by,</a:t>
            </a:r>
          </a:p>
          <a:p>
            <a:pPr marL="274320" lvl="0" indent="-274320" algn="ctr">
              <a:spcBef>
                <a:spcPts val="600"/>
              </a:spcBef>
              <a:buClr>
                <a:schemeClr val="accent1"/>
              </a:buClr>
              <a:buSzPct val="76000"/>
              <a:defRPr/>
            </a:pPr>
            <a:r>
              <a:rPr lang="en-US" sz="2000" b="1" dirty="0">
                <a:solidFill>
                  <a:srgbClr val="0070C0"/>
                </a:solidFill>
                <a:latin typeface="Times New Roman" pitchFamily="18" charset="0"/>
                <a:cs typeface="Times New Roman" pitchFamily="18" charset="0"/>
              </a:rPr>
              <a:t>Surendar  A, Swetha V</a:t>
            </a:r>
          </a:p>
          <a:p>
            <a:pPr marL="274320" lvl="0" indent="-274320" algn="ctr">
              <a:spcBef>
                <a:spcPts val="600"/>
              </a:spcBef>
              <a:buClr>
                <a:schemeClr val="accent1"/>
              </a:buClr>
              <a:buSzPct val="76000"/>
              <a:defRPr/>
            </a:pPr>
            <a:r>
              <a:rPr lang="en-US" sz="2000" b="1" dirty="0">
                <a:solidFill>
                  <a:srgbClr val="0070C0"/>
                </a:solidFill>
                <a:latin typeface="Times New Roman" pitchFamily="18" charset="0"/>
                <a:cs typeface="Times New Roman" pitchFamily="18" charset="0"/>
              </a:rPr>
              <a:t> Tamilselvi P , Shahina F</a:t>
            </a:r>
          </a:p>
          <a:p>
            <a:pPr marL="274320" lvl="0" indent="-274320" algn="ctr">
              <a:spcBef>
                <a:spcPts val="600"/>
              </a:spcBef>
              <a:buClr>
                <a:schemeClr val="accent1"/>
              </a:buClr>
              <a:buSzPct val="76000"/>
              <a:defRPr/>
            </a:pPr>
            <a:r>
              <a:rPr lang="en-US" sz="2000" b="1" i="1" dirty="0">
                <a:solidFill>
                  <a:srgbClr val="C00000"/>
                </a:solidFill>
                <a:latin typeface="Times New Roman" pitchFamily="18" charset="0"/>
                <a:cs typeface="Times New Roman" pitchFamily="18" charset="0"/>
              </a:rPr>
              <a:t>B.E,CSE</a:t>
            </a:r>
          </a:p>
          <a:p>
            <a:pPr marL="274320" lvl="0" indent="-274320" algn="ctr">
              <a:spcBef>
                <a:spcPts val="600"/>
              </a:spcBef>
              <a:buClr>
                <a:schemeClr val="accent1"/>
              </a:buClr>
              <a:buSzPct val="76000"/>
              <a:defRPr/>
            </a:pPr>
            <a:r>
              <a:rPr lang="en-US" sz="2000" b="1" dirty="0">
                <a:latin typeface="Times New Roman" pitchFamily="18" charset="0"/>
                <a:cs typeface="Times New Roman" pitchFamily="18" charset="0"/>
              </a:rPr>
              <a:t>Anna university-Chennai.</a:t>
            </a:r>
          </a:p>
          <a:p>
            <a:pPr marL="274320" lvl="0" indent="-274320" algn="ctr">
              <a:spcBef>
                <a:spcPts val="600"/>
              </a:spcBef>
              <a:buClr>
                <a:schemeClr val="accent1"/>
              </a:buClr>
              <a:buSzPct val="76000"/>
              <a:defRPr/>
            </a:pPr>
            <a:r>
              <a:rPr lang="en-US" sz="1600" b="1" dirty="0">
                <a:latin typeface="Times New Roman" pitchFamily="18" charset="0"/>
                <a:cs typeface="Times New Roman" pitchFamily="18" charset="0"/>
              </a:rPr>
              <a:t> </a:t>
            </a:r>
          </a:p>
          <a:p>
            <a:pPr marL="274320" lvl="0" indent="-274320" algn="ctr">
              <a:spcBef>
                <a:spcPts val="600"/>
              </a:spcBef>
              <a:buClr>
                <a:schemeClr val="accent1"/>
              </a:buClr>
              <a:buSzPct val="76000"/>
              <a:defRPr/>
            </a:pPr>
            <a:r>
              <a:rPr lang="en-US" sz="1600" b="1" dirty="0">
                <a:latin typeface="Times New Roman" pitchFamily="18" charset="0"/>
                <a:cs typeface="Times New Roman" pitchFamily="18" charset="0"/>
              </a:rPr>
              <a:t>Guided by,</a:t>
            </a:r>
          </a:p>
          <a:p>
            <a:pPr marL="274320" lvl="0" indent="-274320" algn="ctr">
              <a:spcBef>
                <a:spcPts val="600"/>
              </a:spcBef>
              <a:buClr>
                <a:schemeClr val="accent1"/>
              </a:buClr>
              <a:buSzPct val="76000"/>
              <a:defRPr/>
            </a:pPr>
            <a:r>
              <a:rPr lang="en-US" sz="2000" b="1" dirty="0">
                <a:solidFill>
                  <a:srgbClr val="00B050"/>
                </a:solidFill>
                <a:latin typeface="Times New Roman" pitchFamily="18" charset="0"/>
                <a:cs typeface="Times New Roman" pitchFamily="18" charset="0"/>
              </a:rPr>
              <a:t>DR .VS . Thiyagarajan</a:t>
            </a:r>
          </a:p>
          <a:p>
            <a:pPr marL="274320" lvl="0" indent="-274320" algn="ctr">
              <a:spcBef>
                <a:spcPts val="600"/>
              </a:spcBef>
              <a:buClr>
                <a:schemeClr val="accent1"/>
              </a:buClr>
              <a:buSzPct val="76000"/>
              <a:defRPr/>
            </a:pPr>
            <a:r>
              <a:rPr lang="en-US" sz="2000" b="1" i="1" dirty="0">
                <a:solidFill>
                  <a:srgbClr val="C00000"/>
                </a:solidFill>
                <a:latin typeface="Times New Roman" pitchFamily="18" charset="0"/>
                <a:cs typeface="Times New Roman" pitchFamily="18" charset="0"/>
              </a:rPr>
              <a:t>Associate Professor</a:t>
            </a:r>
          </a:p>
          <a:p>
            <a:pPr marL="274320" lvl="0" indent="-274320" algn="ctr">
              <a:spcBef>
                <a:spcPts val="600"/>
              </a:spcBef>
              <a:buClr>
                <a:schemeClr val="accent1"/>
              </a:buClr>
              <a:buSzPct val="76000"/>
              <a:defRPr/>
            </a:pPr>
            <a:r>
              <a:rPr lang="en-US" sz="2000" b="1" dirty="0">
                <a:latin typeface="Times New Roman" pitchFamily="18" charset="0"/>
                <a:cs typeface="Times New Roman" pitchFamily="18" charset="0"/>
              </a:rPr>
              <a:t>Karpaga Vinayaga College of Engineering and Technology-Chengalpattu Dt.,</a:t>
            </a:r>
          </a:p>
        </p:txBody>
      </p:sp>
      <p:sp>
        <p:nvSpPr>
          <p:cNvPr id="2" name="AutoShape 2"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26629"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7975" y="312738"/>
            <a:ext cx="1216025" cy="1234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49599" y="312739"/>
            <a:ext cx="1447800" cy="1373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300" b="1" dirty="0">
                <a:latin typeface="Times New Roman" pitchFamily="18" charset="0"/>
                <a:cs typeface="Times New Roman" pitchFamily="18" charset="0"/>
              </a:rPr>
              <a:t>ABSTRACT</a:t>
            </a:r>
            <a:endParaRPr lang="en-IN" sz="3300" dirty="0"/>
          </a:p>
        </p:txBody>
      </p:sp>
      <p:sp>
        <p:nvSpPr>
          <p:cNvPr id="3" name="Content Placeholder 2"/>
          <p:cNvSpPr>
            <a:spLocks noGrp="1"/>
          </p:cNvSpPr>
          <p:nvPr>
            <p:ph idx="1"/>
          </p:nvPr>
        </p:nvSpPr>
        <p:spPr>
          <a:xfrm>
            <a:off x="457200" y="1828800"/>
            <a:ext cx="8229600" cy="4525963"/>
          </a:xfrm>
        </p:spPr>
        <p:txBody>
          <a:bodyPr>
            <a:normAutofit/>
          </a:bodyPr>
          <a:lstStyle/>
          <a:p>
            <a:pPr marR="228600" indent="629285">
              <a:spcBef>
                <a:spcPts val="1015"/>
              </a:spcBef>
              <a:buNone/>
            </a:pPr>
            <a:r>
              <a:rPr lang="en-US" sz="1800" dirty="0">
                <a:effectLst/>
                <a:latin typeface="Times New Roman" panose="02020603050405020304" pitchFamily="18" charset="0"/>
                <a:ea typeface="Times New Roman" panose="02020603050405020304" pitchFamily="18" charset="0"/>
              </a:rPr>
              <a:t>This Flutter project is designed to manage and streamline the operations of a transportation system with three main modules: Student, Driver, and Admin. The Student module allows users to register, log in, and travel by selecting bus routes based on their location. It also provides features like real-time location tracking via Google Maps and viewing late form details. The Driver module enables registration and login for drivers to update trip start details, share their current location, submit late form updates, and track student attendance by scanning student ID QR codes. The Admin module provides an interface for administrators to log in and manage essential information such as driver, bus, student, attendance, and late form details. This project provides a comprehensive solution for managing transportation operations, improving efficiency, and ensuring seamless communication among students, drivers, and administrators.</a:t>
            </a: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
            </a:pPr>
            <a:endParaRPr lang="en-IN" sz="2800"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a:t>
            </a:fld>
            <a:endParaRPr lang="en-US"/>
          </a:p>
        </p:txBody>
      </p:sp>
      <p:pic>
        <p:nvPicPr>
          <p:cNvPr id="286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304800"/>
            <a:ext cx="1212850" cy="1238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6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2800" y="304800"/>
            <a:ext cx="1450975" cy="137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7557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300" dirty="0"/>
              <a:t>INTROCDUCTION</a:t>
            </a:r>
            <a:endParaRPr lang="en-IN" sz="3300" dirty="0"/>
          </a:p>
        </p:txBody>
      </p:sp>
      <p:sp>
        <p:nvSpPr>
          <p:cNvPr id="3" name="Content Placeholder 2"/>
          <p:cNvSpPr>
            <a:spLocks noGrp="1"/>
          </p:cNvSpPr>
          <p:nvPr>
            <p:ph idx="1"/>
          </p:nvPr>
        </p:nvSpPr>
        <p:spPr/>
        <p:txBody>
          <a:bodyPr/>
          <a:lstStyle/>
          <a:p>
            <a:r>
              <a:rPr lang="en-US" sz="1800" dirty="0">
                <a:effectLst/>
                <a:latin typeface="Times New Roman" panose="02020603050405020304" pitchFamily="18" charset="0"/>
                <a:ea typeface="Times New Roman" panose="02020603050405020304" pitchFamily="18" charset="0"/>
              </a:rPr>
              <a:t>This Flutter project is a comprehensive solution designed to streamline and manage the operations of a transportation system, catering to three key user roles: Students, Drivers, and Admins. The Student module enables users to register, log in, and select bus routes based on their location, with added features like real-time location tracking via Google Maps and viewing late form details. The Driver module allows drivers to register, log in, and update trip start information, share their current location, submit late form updates, and track student attendance through QR code scanning. The Admin module offers an interface for administrators to manage and oversee essential details such as driver and bus information, student data, attendance records, and late form submissions. This project enhances the efficiency of transportation management, promotes effective communication, and ensures smooth operation between students, drivers, and administrators.</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1311635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6ABFA-22ED-7A8A-2451-F2FB01EEDFD7}"/>
              </a:ext>
            </a:extLst>
          </p:cNvPr>
          <p:cNvSpPr>
            <a:spLocks noGrp="1"/>
          </p:cNvSpPr>
          <p:nvPr>
            <p:ph type="title"/>
          </p:nvPr>
        </p:nvSpPr>
        <p:spPr/>
        <p:txBody>
          <a:bodyPr>
            <a:noAutofit/>
          </a:bodyPr>
          <a:lstStyle/>
          <a:p>
            <a:br>
              <a:rPr lang="en-US" sz="2400" b="1" dirty="0">
                <a:effectLst/>
                <a:latin typeface="Times New Roman" panose="02020603050405020304" pitchFamily="18" charset="0"/>
                <a:ea typeface="Times New Roman" panose="02020603050405020304" pitchFamily="18" charset="0"/>
              </a:rPr>
            </a:br>
            <a:br>
              <a:rPr lang="en-US" sz="2400" b="1" dirty="0">
                <a:effectLst/>
                <a:latin typeface="Times New Roman" panose="02020603050405020304" pitchFamily="18" charset="0"/>
                <a:ea typeface="Times New Roman" panose="02020603050405020304" pitchFamily="18" charset="0"/>
              </a:rPr>
            </a:br>
            <a:r>
              <a:rPr lang="en-US" sz="2400" b="1" dirty="0">
                <a:effectLst/>
                <a:latin typeface="Times New Roman" panose="02020603050405020304" pitchFamily="18" charset="0"/>
                <a:ea typeface="Times New Roman" panose="02020603050405020304" pitchFamily="18" charset="0"/>
              </a:rPr>
              <a:t>EXISTING WORK ANALYSIS</a:t>
            </a:r>
            <a:br>
              <a:rPr lang="en-IN" sz="2400" dirty="0">
                <a:effectLst/>
                <a:latin typeface="Times New Roman" panose="02020603050405020304" pitchFamily="18" charset="0"/>
                <a:ea typeface="Times New Roman" panose="02020603050405020304" pitchFamily="18" charset="0"/>
              </a:rPr>
            </a:br>
            <a:endParaRPr lang="en-IN" sz="5400" dirty="0"/>
          </a:p>
        </p:txBody>
      </p:sp>
      <p:graphicFrame>
        <p:nvGraphicFramePr>
          <p:cNvPr id="5" name="Content Placeholder 4">
            <a:extLst>
              <a:ext uri="{FF2B5EF4-FFF2-40B4-BE49-F238E27FC236}">
                <a16:creationId xmlns:a16="http://schemas.microsoft.com/office/drawing/2014/main" id="{341F89F7-21BB-AD4B-3CD2-D1BC16CB6AD3}"/>
              </a:ext>
            </a:extLst>
          </p:cNvPr>
          <p:cNvGraphicFramePr>
            <a:graphicFrameLocks noGrp="1"/>
          </p:cNvGraphicFramePr>
          <p:nvPr>
            <p:ph idx="1"/>
            <p:extLst>
              <p:ext uri="{D42A27DB-BD31-4B8C-83A1-F6EECF244321}">
                <p14:modId xmlns:p14="http://schemas.microsoft.com/office/powerpoint/2010/main" val="2780656376"/>
              </p:ext>
            </p:extLst>
          </p:nvPr>
        </p:nvGraphicFramePr>
        <p:xfrm>
          <a:off x="609600" y="1219200"/>
          <a:ext cx="8077200" cy="5123860"/>
        </p:xfrm>
        <a:graphic>
          <a:graphicData uri="http://schemas.openxmlformats.org/drawingml/2006/table">
            <a:tbl>
              <a:tblPr firstRow="1" firstCol="1" bandRow="1">
                <a:tableStyleId>{5C22544A-7EE6-4342-B048-85BDC9FD1C3A}</a:tableStyleId>
              </a:tblPr>
              <a:tblGrid>
                <a:gridCol w="3919831">
                  <a:extLst>
                    <a:ext uri="{9D8B030D-6E8A-4147-A177-3AD203B41FA5}">
                      <a16:colId xmlns:a16="http://schemas.microsoft.com/office/drawing/2014/main" val="1461230758"/>
                    </a:ext>
                  </a:extLst>
                </a:gridCol>
                <a:gridCol w="4157369">
                  <a:extLst>
                    <a:ext uri="{9D8B030D-6E8A-4147-A177-3AD203B41FA5}">
                      <a16:colId xmlns:a16="http://schemas.microsoft.com/office/drawing/2014/main" val="2032173747"/>
                    </a:ext>
                  </a:extLst>
                </a:gridCol>
              </a:tblGrid>
              <a:tr h="527174">
                <a:tc>
                  <a:txBody>
                    <a:bodyPr/>
                    <a:lstStyle/>
                    <a:p>
                      <a:pPr>
                        <a:buNone/>
                      </a:pPr>
                      <a:r>
                        <a:rPr lang="en-US" sz="1000" dirty="0">
                          <a:effectLst/>
                        </a:rPr>
                        <a:t> </a:t>
                      </a:r>
                      <a:endParaRPr lang="en-IN" sz="900" dirty="0">
                        <a:effectLst/>
                      </a:endParaRPr>
                    </a:p>
                    <a:p>
                      <a:pPr>
                        <a:buNone/>
                        <a:tabLst>
                          <a:tab pos="941070" algn="l"/>
                        </a:tabLst>
                      </a:pPr>
                      <a:r>
                        <a:rPr lang="en-US" sz="1000" dirty="0">
                          <a:effectLst/>
                        </a:rPr>
                        <a:t>	Existing System</a:t>
                      </a:r>
                      <a:endParaRPr lang="en-IN"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342" marR="54342" marT="0" marB="0"/>
                </a:tc>
                <a:tc>
                  <a:txBody>
                    <a:bodyPr/>
                    <a:lstStyle/>
                    <a:p>
                      <a:pPr>
                        <a:buNone/>
                      </a:pPr>
                      <a:r>
                        <a:rPr lang="en-US" sz="1000">
                          <a:effectLst/>
                        </a:rPr>
                        <a:t> </a:t>
                      </a:r>
                      <a:endParaRPr lang="en-IN" sz="900">
                        <a:effectLst/>
                      </a:endParaRPr>
                    </a:p>
                    <a:p>
                      <a:pPr>
                        <a:buNone/>
                        <a:tabLst>
                          <a:tab pos="954405" algn="l"/>
                        </a:tabLst>
                      </a:pPr>
                      <a:r>
                        <a:rPr lang="en-US" sz="1000">
                          <a:effectLst/>
                        </a:rPr>
                        <a:t>	Proposed System</a:t>
                      </a:r>
                      <a:endParaRPr lang="en-IN"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342" marR="54342" marT="0" marB="0"/>
                </a:tc>
                <a:extLst>
                  <a:ext uri="{0D108BD9-81ED-4DB2-BD59-A6C34878D82A}">
                    <a16:rowId xmlns:a16="http://schemas.microsoft.com/office/drawing/2014/main" val="3068811065"/>
                  </a:ext>
                </a:extLst>
              </a:tr>
              <a:tr h="2436504">
                <a:tc>
                  <a:txBody>
                    <a:bodyPr/>
                    <a:lstStyle/>
                    <a:p>
                      <a:pPr algn="just">
                        <a:buNone/>
                      </a:pPr>
                      <a:r>
                        <a:rPr lang="en-US" sz="1100" dirty="0">
                          <a:effectLst/>
                        </a:rPr>
                        <a:t>However, the quality of route planning services relies heavily on having correct data about transportation infrastructure. As many planned subway lines are being built across cities, there are conflicts between the actual conditions and the data provided by map apps for temporary bus stops, which may result in complaints against public transportation operators. However, it is difficult to tackle these complaints, as public transportation operators can obtain only inaccurate information about the locations of temporary bus stops.</a:t>
                      </a:r>
                      <a:endParaRPr lang="en-IN"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342" marR="54342" marT="0" marB="0"/>
                </a:tc>
                <a:tc>
                  <a:txBody>
                    <a:bodyPr/>
                    <a:lstStyle/>
                    <a:p>
                      <a:pPr algn="just">
                        <a:buNone/>
                      </a:pPr>
                      <a:r>
                        <a:rPr lang="en-IN" sz="1050" dirty="0">
                          <a:effectLst/>
                        </a:rPr>
                        <a:t>The proposed project is a Flutter-based transportation management system designed to streamline operations for students, drivers, and administrators. The Student module allows registration, bus travel with location filtering, real-time tracking, and late form viewing. The Driver module includes features for updating trip details, sharing location, submitting late forms, and scanning student attendance via QR codes. The Admin module provides a centralized platform for managing and viewing information about drivers, buses, students, late forms, and attendance, improving overall system efficiency and communication.</a:t>
                      </a:r>
                    </a:p>
                    <a:p>
                      <a:pPr algn="just">
                        <a:buNone/>
                      </a:pPr>
                      <a:r>
                        <a:rPr lang="en-US" sz="1100" dirty="0">
                          <a:effectLst/>
                        </a:rPr>
                        <a:t> </a:t>
                      </a:r>
                      <a:endParaRPr lang="en-IN"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342" marR="54342" marT="0" marB="0"/>
                </a:tc>
                <a:extLst>
                  <a:ext uri="{0D108BD9-81ED-4DB2-BD59-A6C34878D82A}">
                    <a16:rowId xmlns:a16="http://schemas.microsoft.com/office/drawing/2014/main" val="2203286238"/>
                  </a:ext>
                </a:extLst>
              </a:tr>
              <a:tr h="1224353">
                <a:tc>
                  <a:txBody>
                    <a:bodyPr/>
                    <a:lstStyle/>
                    <a:p>
                      <a:pPr algn="just">
                        <a:buNone/>
                      </a:pPr>
                      <a:r>
                        <a:rPr lang="en-US" sz="1100" dirty="0">
                          <a:effectLst/>
                        </a:rPr>
                        <a:t>Techniques:</a:t>
                      </a:r>
                      <a:endParaRPr lang="en-IN" sz="1050" dirty="0">
                        <a:effectLst/>
                      </a:endParaRPr>
                    </a:p>
                    <a:p>
                      <a:pPr algn="just">
                        <a:buNone/>
                      </a:pPr>
                      <a:r>
                        <a:rPr lang="en-US" sz="1100" dirty="0">
                          <a:effectLst/>
                        </a:rPr>
                        <a:t>GIS FRAMEWORK</a:t>
                      </a:r>
                      <a:endParaRPr lang="en-IN"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342" marR="54342" marT="0" marB="0"/>
                </a:tc>
                <a:tc>
                  <a:txBody>
                    <a:bodyPr/>
                    <a:lstStyle/>
                    <a:p>
                      <a:pPr algn="just">
                        <a:buNone/>
                      </a:pPr>
                      <a:r>
                        <a:rPr lang="en-US" sz="1100" dirty="0">
                          <a:effectLst/>
                        </a:rPr>
                        <a:t>Techniques:</a:t>
                      </a:r>
                      <a:endParaRPr lang="en-IN" sz="1050" dirty="0">
                        <a:effectLst/>
                      </a:endParaRPr>
                    </a:p>
                    <a:p>
                      <a:pPr algn="just">
                        <a:buNone/>
                      </a:pPr>
                      <a:r>
                        <a:rPr lang="en-US" sz="1100" dirty="0">
                          <a:effectLst/>
                        </a:rPr>
                        <a:t>Realtime database, MOBILE GPS TRACKING SYSTEM</a:t>
                      </a:r>
                      <a:endParaRPr lang="en-IN" sz="1050" dirty="0">
                        <a:effectLst/>
                      </a:endParaRPr>
                    </a:p>
                    <a:p>
                      <a:pPr algn="just">
                        <a:buNone/>
                      </a:pPr>
                      <a:r>
                        <a:rPr lang="en-US" sz="1100" dirty="0">
                          <a:effectLst/>
                        </a:rPr>
                        <a:t>Firebase,</a:t>
                      </a:r>
                      <a:endParaRPr lang="en-IN" sz="1050" dirty="0">
                        <a:effectLst/>
                      </a:endParaRPr>
                    </a:p>
                    <a:p>
                      <a:pPr algn="just">
                        <a:buNone/>
                      </a:pPr>
                      <a:r>
                        <a:rPr lang="en-US" sz="1100" dirty="0">
                          <a:effectLst/>
                        </a:rPr>
                        <a:t>Flutter , GOOGLE MAP API</a:t>
                      </a:r>
                      <a:endParaRPr lang="en-IN"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342" marR="54342" marT="0" marB="0"/>
                </a:tc>
                <a:extLst>
                  <a:ext uri="{0D108BD9-81ED-4DB2-BD59-A6C34878D82A}">
                    <a16:rowId xmlns:a16="http://schemas.microsoft.com/office/drawing/2014/main" val="3589540699"/>
                  </a:ext>
                </a:extLst>
              </a:tr>
              <a:tr h="935829">
                <a:tc>
                  <a:txBody>
                    <a:bodyPr/>
                    <a:lstStyle/>
                    <a:p>
                      <a:pPr algn="just">
                        <a:buNone/>
                      </a:pPr>
                      <a:r>
                        <a:rPr lang="en-US" sz="1100" dirty="0">
                          <a:effectLst/>
                        </a:rPr>
                        <a:t>Demerits:</a:t>
                      </a:r>
                      <a:endParaRPr lang="en-IN" sz="1050" dirty="0">
                        <a:effectLst/>
                      </a:endParaRPr>
                    </a:p>
                    <a:p>
                      <a:pPr algn="just">
                        <a:buNone/>
                      </a:pPr>
                      <a:r>
                        <a:rPr lang="en-US" sz="1100" dirty="0">
                          <a:effectLst/>
                        </a:rPr>
                        <a:t>Cost efficient</a:t>
                      </a:r>
                      <a:endParaRPr lang="en-IN" sz="1050" dirty="0">
                        <a:effectLst/>
                      </a:endParaRPr>
                    </a:p>
                    <a:p>
                      <a:pPr algn="just">
                        <a:buNone/>
                      </a:pPr>
                      <a:r>
                        <a:rPr lang="en-US" sz="1100" dirty="0">
                          <a:effectLst/>
                        </a:rPr>
                        <a:t>Low latency , configuration is complex</a:t>
                      </a:r>
                      <a:endParaRPr lang="en-IN"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342" marR="54342" marT="0" marB="0"/>
                </a:tc>
                <a:tc>
                  <a:txBody>
                    <a:bodyPr/>
                    <a:lstStyle/>
                    <a:p>
                      <a:pPr algn="just">
                        <a:spcAft>
                          <a:spcPts val="300"/>
                        </a:spcAft>
                        <a:buNone/>
                      </a:pPr>
                      <a:r>
                        <a:rPr lang="en-US" sz="1100" dirty="0">
                          <a:effectLst/>
                        </a:rPr>
                        <a:t>Merits:</a:t>
                      </a:r>
                      <a:endParaRPr lang="en-IN" sz="1050" dirty="0">
                        <a:effectLst/>
                      </a:endParaRPr>
                    </a:p>
                    <a:p>
                      <a:pPr algn="just">
                        <a:buNone/>
                      </a:pPr>
                      <a:r>
                        <a:rPr lang="en-US" sz="1100" dirty="0">
                          <a:effectLst/>
                        </a:rPr>
                        <a:t>Efficiency is high, achieve </a:t>
                      </a:r>
                      <a:r>
                        <a:rPr lang="en-US" sz="1100" dirty="0" err="1">
                          <a:effectLst/>
                        </a:rPr>
                        <a:t>realtime</a:t>
                      </a:r>
                      <a:endParaRPr lang="en-IN" sz="1050" dirty="0">
                        <a:effectLst/>
                      </a:endParaRPr>
                    </a:p>
                    <a:p>
                      <a:pPr algn="just">
                        <a:buNone/>
                      </a:pPr>
                      <a:r>
                        <a:rPr lang="en-US" sz="1100" dirty="0">
                          <a:effectLst/>
                        </a:rPr>
                        <a:t>User friendly and dynamic configuration</a:t>
                      </a:r>
                      <a:endParaRPr lang="en-IN" sz="105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342" marR="54342" marT="0" marB="0"/>
                </a:tc>
                <a:extLst>
                  <a:ext uri="{0D108BD9-81ED-4DB2-BD59-A6C34878D82A}">
                    <a16:rowId xmlns:a16="http://schemas.microsoft.com/office/drawing/2014/main" val="1886413809"/>
                  </a:ext>
                </a:extLst>
              </a:tr>
            </a:tbl>
          </a:graphicData>
        </a:graphic>
      </p:graphicFrame>
      <p:sp>
        <p:nvSpPr>
          <p:cNvPr id="4" name="Slide Number Placeholder 3">
            <a:extLst>
              <a:ext uri="{FF2B5EF4-FFF2-40B4-BE49-F238E27FC236}">
                <a16:creationId xmlns:a16="http://schemas.microsoft.com/office/drawing/2014/main" id="{2EE8CFAA-C1EA-5A4D-2F36-0611D9CAEF39}"/>
              </a:ext>
            </a:extLst>
          </p:cNvPr>
          <p:cNvSpPr>
            <a:spLocks noGrp="1"/>
          </p:cNvSpPr>
          <p:nvPr>
            <p:ph type="sldNum" sz="quarter" idx="12"/>
          </p:nvPr>
        </p:nvSpPr>
        <p:spPr/>
        <p:txBody>
          <a:bodyPr/>
          <a:lstStyle/>
          <a:p>
            <a:fld id="{B6F15528-21DE-4FAA-801E-634DDDAF4B2B}" type="slidenum">
              <a:rPr lang="en-US" smtClean="0"/>
              <a:pPr/>
              <a:t>4</a:t>
            </a:fld>
            <a:endParaRPr lang="en-US"/>
          </a:p>
        </p:txBody>
      </p:sp>
    </p:spTree>
    <p:extLst>
      <p:ext uri="{BB962C8B-B14F-4D97-AF65-F5344CB8AC3E}">
        <p14:creationId xmlns:p14="http://schemas.microsoft.com/office/powerpoint/2010/main" val="1671852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708CD-57A3-5F02-29BF-5F80861DCB46}"/>
              </a:ext>
            </a:extLst>
          </p:cNvPr>
          <p:cNvSpPr>
            <a:spLocks noGrp="1"/>
          </p:cNvSpPr>
          <p:nvPr>
            <p:ph type="title"/>
          </p:nvPr>
        </p:nvSpPr>
        <p:spPr/>
        <p:txBody>
          <a:bodyPr/>
          <a:lstStyle/>
          <a:p>
            <a:r>
              <a:rPr lang="en-US" dirty="0"/>
              <a:t>Flow Diagram</a:t>
            </a:r>
            <a:endParaRPr lang="en-IN" dirty="0"/>
          </a:p>
        </p:txBody>
      </p:sp>
      <p:sp>
        <p:nvSpPr>
          <p:cNvPr id="3" name="Content Placeholder 2">
            <a:extLst>
              <a:ext uri="{FF2B5EF4-FFF2-40B4-BE49-F238E27FC236}">
                <a16:creationId xmlns:a16="http://schemas.microsoft.com/office/drawing/2014/main" id="{9C62BE85-089D-718E-EC33-620A1D7CDD7D}"/>
              </a:ext>
            </a:extLst>
          </p:cNvPr>
          <p:cNvSpPr>
            <a:spLocks noGrp="1"/>
          </p:cNvSpPr>
          <p:nvPr>
            <p:ph idx="1"/>
          </p:nvPr>
        </p:nvSpPr>
        <p:spPr/>
        <p:txBody>
          <a:bodyPr/>
          <a:lstStyle/>
          <a:p>
            <a:r>
              <a:rPr lang="en-US" dirty="0"/>
              <a:t>Student:</a:t>
            </a:r>
          </a:p>
          <a:p>
            <a:endParaRPr lang="en-IN" dirty="0"/>
          </a:p>
        </p:txBody>
      </p:sp>
      <p:sp>
        <p:nvSpPr>
          <p:cNvPr id="4" name="Slide Number Placeholder 3">
            <a:extLst>
              <a:ext uri="{FF2B5EF4-FFF2-40B4-BE49-F238E27FC236}">
                <a16:creationId xmlns:a16="http://schemas.microsoft.com/office/drawing/2014/main" id="{A2203D06-C92F-D6EB-184E-329D8D0838FC}"/>
              </a:ext>
            </a:extLst>
          </p:cNvPr>
          <p:cNvSpPr>
            <a:spLocks noGrp="1"/>
          </p:cNvSpPr>
          <p:nvPr>
            <p:ph type="sldNum" sz="quarter" idx="12"/>
          </p:nvPr>
        </p:nvSpPr>
        <p:spPr/>
        <p:txBody>
          <a:bodyPr/>
          <a:lstStyle/>
          <a:p>
            <a:fld id="{B6F15528-21DE-4FAA-801E-634DDDAF4B2B}" type="slidenum">
              <a:rPr lang="en-US" smtClean="0"/>
              <a:pPr/>
              <a:t>5</a:t>
            </a:fld>
            <a:endParaRPr lang="en-US"/>
          </a:p>
        </p:txBody>
      </p:sp>
      <p:pic>
        <p:nvPicPr>
          <p:cNvPr id="5" name="Picture 4">
            <a:extLst>
              <a:ext uri="{FF2B5EF4-FFF2-40B4-BE49-F238E27FC236}">
                <a16:creationId xmlns:a16="http://schemas.microsoft.com/office/drawing/2014/main" id="{91DBD01E-AE6A-A0DC-781B-B0DDE437CC2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05200" y="2478087"/>
            <a:ext cx="2914650" cy="4105275"/>
          </a:xfrm>
          <a:prstGeom prst="rect">
            <a:avLst/>
          </a:prstGeom>
          <a:noFill/>
          <a:ln>
            <a:noFill/>
          </a:ln>
        </p:spPr>
      </p:pic>
    </p:spTree>
    <p:extLst>
      <p:ext uri="{BB962C8B-B14F-4D97-AF65-F5344CB8AC3E}">
        <p14:creationId xmlns:p14="http://schemas.microsoft.com/office/powerpoint/2010/main" val="2520306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29E20-95FA-405C-E4C9-0F7CB991AF1C}"/>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CDD709C5-8B49-8DAC-BE9F-ADC896CBECB0}"/>
              </a:ext>
            </a:extLst>
          </p:cNvPr>
          <p:cNvSpPr>
            <a:spLocks noGrp="1"/>
          </p:cNvSpPr>
          <p:nvPr>
            <p:ph idx="1"/>
          </p:nvPr>
        </p:nvSpPr>
        <p:spPr>
          <a:xfrm>
            <a:off x="457200" y="914399"/>
            <a:ext cx="8229600" cy="5668963"/>
          </a:xfrm>
        </p:spPr>
        <p:txBody>
          <a:bodyPr/>
          <a:lstStyle/>
          <a:p>
            <a:r>
              <a:rPr lang="en-US" dirty="0"/>
              <a:t>Driver:</a:t>
            </a:r>
            <a:endParaRPr lang="en-IN" dirty="0"/>
          </a:p>
        </p:txBody>
      </p:sp>
      <p:sp>
        <p:nvSpPr>
          <p:cNvPr id="4" name="Slide Number Placeholder 3">
            <a:extLst>
              <a:ext uri="{FF2B5EF4-FFF2-40B4-BE49-F238E27FC236}">
                <a16:creationId xmlns:a16="http://schemas.microsoft.com/office/drawing/2014/main" id="{D44990CE-A29A-67D1-AB04-3DC869007DE4}"/>
              </a:ext>
            </a:extLst>
          </p:cNvPr>
          <p:cNvSpPr>
            <a:spLocks noGrp="1"/>
          </p:cNvSpPr>
          <p:nvPr>
            <p:ph type="sldNum" sz="quarter" idx="12"/>
          </p:nvPr>
        </p:nvSpPr>
        <p:spPr/>
        <p:txBody>
          <a:bodyPr/>
          <a:lstStyle/>
          <a:p>
            <a:fld id="{B6F15528-21DE-4FAA-801E-634DDDAF4B2B}" type="slidenum">
              <a:rPr lang="en-US" smtClean="0"/>
              <a:pPr/>
              <a:t>6</a:t>
            </a:fld>
            <a:endParaRPr lang="en-US"/>
          </a:p>
        </p:txBody>
      </p:sp>
      <p:pic>
        <p:nvPicPr>
          <p:cNvPr id="5" name="Picture 4">
            <a:extLst>
              <a:ext uri="{FF2B5EF4-FFF2-40B4-BE49-F238E27FC236}">
                <a16:creationId xmlns:a16="http://schemas.microsoft.com/office/drawing/2014/main" id="{6A2CDAA6-10F1-2F37-60C3-57DFC336170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14675" y="2342228"/>
            <a:ext cx="2914650" cy="4105275"/>
          </a:xfrm>
          <a:prstGeom prst="rect">
            <a:avLst/>
          </a:prstGeom>
          <a:noFill/>
          <a:ln>
            <a:noFill/>
          </a:ln>
        </p:spPr>
      </p:pic>
    </p:spTree>
    <p:extLst>
      <p:ext uri="{BB962C8B-B14F-4D97-AF65-F5344CB8AC3E}">
        <p14:creationId xmlns:p14="http://schemas.microsoft.com/office/powerpoint/2010/main" val="1687833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74FF2-3F71-A4F3-B2EE-AA71AB866F9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7BAB971-D940-6B94-29AE-ABFC609CD9E2}"/>
              </a:ext>
            </a:extLst>
          </p:cNvPr>
          <p:cNvSpPr>
            <a:spLocks noGrp="1"/>
          </p:cNvSpPr>
          <p:nvPr>
            <p:ph idx="1"/>
          </p:nvPr>
        </p:nvSpPr>
        <p:spPr>
          <a:xfrm>
            <a:off x="457200" y="274638"/>
            <a:ext cx="8229600" cy="5851525"/>
          </a:xfrm>
        </p:spPr>
        <p:txBody>
          <a:bodyPr/>
          <a:lstStyle/>
          <a:p>
            <a:r>
              <a:rPr lang="en-US" dirty="0"/>
              <a:t>Admin:</a:t>
            </a:r>
            <a:endParaRPr lang="en-IN" dirty="0"/>
          </a:p>
        </p:txBody>
      </p:sp>
      <p:sp>
        <p:nvSpPr>
          <p:cNvPr id="4" name="Slide Number Placeholder 3">
            <a:extLst>
              <a:ext uri="{FF2B5EF4-FFF2-40B4-BE49-F238E27FC236}">
                <a16:creationId xmlns:a16="http://schemas.microsoft.com/office/drawing/2014/main" id="{C233B7A7-015A-7A28-63C2-BEA43E0DF247}"/>
              </a:ext>
            </a:extLst>
          </p:cNvPr>
          <p:cNvSpPr>
            <a:spLocks noGrp="1"/>
          </p:cNvSpPr>
          <p:nvPr>
            <p:ph type="sldNum" sz="quarter" idx="12"/>
          </p:nvPr>
        </p:nvSpPr>
        <p:spPr/>
        <p:txBody>
          <a:bodyPr/>
          <a:lstStyle/>
          <a:p>
            <a:fld id="{B6F15528-21DE-4FAA-801E-634DDDAF4B2B}" type="slidenum">
              <a:rPr lang="en-US" smtClean="0"/>
              <a:pPr/>
              <a:t>7</a:t>
            </a:fld>
            <a:endParaRPr lang="en-US"/>
          </a:p>
        </p:txBody>
      </p:sp>
      <p:pic>
        <p:nvPicPr>
          <p:cNvPr id="5" name="Picture 4">
            <a:extLst>
              <a:ext uri="{FF2B5EF4-FFF2-40B4-BE49-F238E27FC236}">
                <a16:creationId xmlns:a16="http://schemas.microsoft.com/office/drawing/2014/main" id="{E4DFD1EE-B5C2-D209-2FCB-7E37CEB1EA5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2544762"/>
            <a:ext cx="7315200" cy="2408238"/>
          </a:xfrm>
          <a:prstGeom prst="rect">
            <a:avLst/>
          </a:prstGeom>
          <a:noFill/>
          <a:ln>
            <a:noFill/>
          </a:ln>
        </p:spPr>
      </p:pic>
    </p:spTree>
    <p:extLst>
      <p:ext uri="{BB962C8B-B14F-4D97-AF65-F5344CB8AC3E}">
        <p14:creationId xmlns:p14="http://schemas.microsoft.com/office/powerpoint/2010/main" val="20763376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9713F-978A-A9E7-0F92-7A418ED17985}"/>
              </a:ext>
            </a:extLst>
          </p:cNvPr>
          <p:cNvSpPr>
            <a:spLocks noGrp="1"/>
          </p:cNvSpPr>
          <p:nvPr>
            <p:ph type="title"/>
          </p:nvPr>
        </p:nvSpPr>
        <p:spPr>
          <a:xfrm>
            <a:off x="457200" y="274638"/>
            <a:ext cx="3124200" cy="1143000"/>
          </a:xfrm>
        </p:spPr>
        <p:txBody>
          <a:bodyPr>
            <a:normAutofit/>
          </a:bodyPr>
          <a:lstStyle/>
          <a:p>
            <a:r>
              <a:rPr lang="en-US" sz="2400" dirty="0"/>
              <a:t>Activity Diagram</a:t>
            </a:r>
            <a:endParaRPr lang="en-IN" sz="2400" dirty="0"/>
          </a:p>
        </p:txBody>
      </p:sp>
      <p:sp>
        <p:nvSpPr>
          <p:cNvPr id="4" name="Slide Number Placeholder 3">
            <a:extLst>
              <a:ext uri="{FF2B5EF4-FFF2-40B4-BE49-F238E27FC236}">
                <a16:creationId xmlns:a16="http://schemas.microsoft.com/office/drawing/2014/main" id="{2D34AE82-68FE-CE8D-C52D-2413161E4F4F}"/>
              </a:ext>
            </a:extLst>
          </p:cNvPr>
          <p:cNvSpPr>
            <a:spLocks noGrp="1"/>
          </p:cNvSpPr>
          <p:nvPr>
            <p:ph type="sldNum" sz="quarter" idx="12"/>
          </p:nvPr>
        </p:nvSpPr>
        <p:spPr/>
        <p:txBody>
          <a:bodyPr/>
          <a:lstStyle/>
          <a:p>
            <a:fld id="{B6F15528-21DE-4FAA-801E-634DDDAF4B2B}" type="slidenum">
              <a:rPr lang="en-US" smtClean="0"/>
              <a:pPr/>
              <a:t>8</a:t>
            </a:fld>
            <a:endParaRPr lang="en-US"/>
          </a:p>
        </p:txBody>
      </p:sp>
      <p:pic>
        <p:nvPicPr>
          <p:cNvPr id="5" name="Content Placeholder 3">
            <a:extLst>
              <a:ext uri="{FF2B5EF4-FFF2-40B4-BE49-F238E27FC236}">
                <a16:creationId xmlns:a16="http://schemas.microsoft.com/office/drawing/2014/main" id="{6149834D-0F0B-1385-2568-7ECB59E2DA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6400" y="1066800"/>
            <a:ext cx="5638800" cy="5516562"/>
          </a:xfrm>
          <a:prstGeom prst="rect">
            <a:avLst/>
          </a:prstGeom>
        </p:spPr>
      </p:pic>
    </p:spTree>
    <p:extLst>
      <p:ext uri="{BB962C8B-B14F-4D97-AF65-F5344CB8AC3E}">
        <p14:creationId xmlns:p14="http://schemas.microsoft.com/office/powerpoint/2010/main" val="2708590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5A504-82BC-AC96-EBCA-68D375762155}"/>
              </a:ext>
            </a:extLst>
          </p:cNvPr>
          <p:cNvSpPr>
            <a:spLocks noGrp="1"/>
          </p:cNvSpPr>
          <p:nvPr>
            <p:ph type="title"/>
          </p:nvPr>
        </p:nvSpPr>
        <p:spPr/>
        <p:txBody>
          <a:bodyPr/>
          <a:lstStyle/>
          <a:p>
            <a:r>
              <a:rPr lang="en-US" dirty="0"/>
              <a:t>Module Description:</a:t>
            </a:r>
            <a:endParaRPr lang="en-IN" dirty="0"/>
          </a:p>
        </p:txBody>
      </p:sp>
      <p:sp>
        <p:nvSpPr>
          <p:cNvPr id="3" name="Content Placeholder 2">
            <a:extLst>
              <a:ext uri="{FF2B5EF4-FFF2-40B4-BE49-F238E27FC236}">
                <a16:creationId xmlns:a16="http://schemas.microsoft.com/office/drawing/2014/main" id="{CAC6CEC7-A09C-E16E-C65C-5566E702C5BD}"/>
              </a:ext>
            </a:extLst>
          </p:cNvPr>
          <p:cNvSpPr>
            <a:spLocks noGrp="1"/>
          </p:cNvSpPr>
          <p:nvPr>
            <p:ph idx="1"/>
          </p:nvPr>
        </p:nvSpPr>
        <p:spPr/>
        <p:txBody>
          <a:bodyPr>
            <a:normAutofit fontScale="70000" lnSpcReduction="20000"/>
          </a:bodyPr>
          <a:lstStyle/>
          <a:p>
            <a:pPr marL="0" lvl="0" indent="0">
              <a:lnSpc>
                <a:spcPct val="107000"/>
              </a:lnSpc>
              <a:spcAft>
                <a:spcPts val="800"/>
              </a:spcAft>
              <a:buNone/>
            </a:pPr>
            <a:r>
              <a:rPr lang="en-US" sz="1700" b="1" dirty="0">
                <a:effectLst/>
                <a:latin typeface="Times New Roman" panose="02020603050405020304" pitchFamily="18" charset="0"/>
                <a:ea typeface="Calibri" panose="020F0502020204030204" pitchFamily="34" charset="0"/>
                <a:cs typeface="Times New Roman" panose="02020603050405020304" pitchFamily="18" charset="0"/>
              </a:rPr>
              <a:t>1.DRIVER:</a:t>
            </a:r>
          </a:p>
          <a:p>
            <a:pPr marL="0" lvl="0" indent="0">
              <a:lnSpc>
                <a:spcPct val="107000"/>
              </a:lnSpc>
              <a:spcAft>
                <a:spcPts val="800"/>
              </a:spcAft>
              <a:buNone/>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	Enables drivers to register, log in, update trip details, share their live location, manage late forms, and scan student QR codes for attendance tracking.</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9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None/>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2.STUDENT:</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	Allows students to register, log in, and access services such as bus travel, location tracking via Google Maps, and viewing/submitting late forms for attendance issues.</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US" sz="1500" dirty="0">
                <a:latin typeface="Times New Roman" panose="02020603050405020304" pitchFamily="18" charset="0"/>
                <a:ea typeface="Calibri" panose="020F0502020204030204" pitchFamily="34" charset="0"/>
                <a:cs typeface="Times New Roman" panose="02020603050405020304" pitchFamily="18" charset="0"/>
              </a:rPr>
              <a:t>3</a:t>
            </a:r>
            <a:r>
              <a:rPr lang="en-US" sz="15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500" b="1" dirty="0">
                <a:effectLst/>
                <a:latin typeface="Times New Roman" panose="02020603050405020304" pitchFamily="18" charset="0"/>
                <a:ea typeface="Calibri" panose="020F0502020204030204" pitchFamily="34" charset="0"/>
                <a:cs typeface="Times New Roman" panose="02020603050405020304" pitchFamily="18" charset="0"/>
              </a:rPr>
              <a:t>ADMIN:</a:t>
            </a:r>
            <a:endParaRPr lang="en-IN" sz="1500" b="1"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IN" sz="1500" b="1" dirty="0">
                <a:effectLst/>
                <a:latin typeface="Calibri" panose="020F0502020204030204" pitchFamily="34" charset="0"/>
                <a:ea typeface="Calibri" panose="020F0502020204030204" pitchFamily="34" charset="0"/>
                <a:cs typeface="Times New Roman" panose="02020603050405020304" pitchFamily="18" charset="0"/>
              </a:rPr>
              <a:t>	</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Provides a centralized platform for administrators to manage and oversee the entire transportation system, including driver profiles, bus assignments, student records, attendance, and late form submissions. Each module works together to streamline communication, data management, and operational efficiency across the transportation network.</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None/>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None/>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2400" dirty="0"/>
          </a:p>
        </p:txBody>
      </p:sp>
      <p:sp>
        <p:nvSpPr>
          <p:cNvPr id="4" name="Slide Number Placeholder 3">
            <a:extLst>
              <a:ext uri="{FF2B5EF4-FFF2-40B4-BE49-F238E27FC236}">
                <a16:creationId xmlns:a16="http://schemas.microsoft.com/office/drawing/2014/main" id="{28205FB7-18E0-1203-F4C4-86E67F0D2531}"/>
              </a:ext>
            </a:extLst>
          </p:cNvPr>
          <p:cNvSpPr>
            <a:spLocks noGrp="1"/>
          </p:cNvSpPr>
          <p:nvPr>
            <p:ph type="sldNum" sz="quarter" idx="12"/>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27234727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2135</TotalTime>
  <Words>769</Words>
  <Application>Microsoft Office PowerPoint</Application>
  <PresentationFormat>On-screen Show (4:3)</PresentationFormat>
  <Paragraphs>62</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Times New Roman</vt:lpstr>
      <vt:lpstr>Wingdings</vt:lpstr>
      <vt:lpstr>Office Theme</vt:lpstr>
      <vt:lpstr>PowerPoint Presentation</vt:lpstr>
      <vt:lpstr>ABSTRACT</vt:lpstr>
      <vt:lpstr>INTROCDUCTION</vt:lpstr>
      <vt:lpstr>  EXISTING WORK ANALYSIS </vt:lpstr>
      <vt:lpstr>Flow Diagram</vt:lpstr>
      <vt:lpstr>PowerPoint Presentation</vt:lpstr>
      <vt:lpstr>PowerPoint Presentation</vt:lpstr>
      <vt:lpstr>Activity Diagram</vt:lpstr>
      <vt:lpstr>Module Description: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STUDY AND IMPLEMENTATION OF ROUTING PROTOCOL USING MOBILE SINK FOR DATA GATHERING IN WSN</dc:title>
  <dc:creator>Sasikumar</dc:creator>
  <cp:lastModifiedBy>Shahina F</cp:lastModifiedBy>
  <cp:revision>284</cp:revision>
  <dcterms:created xsi:type="dcterms:W3CDTF">2006-08-16T00:00:00Z</dcterms:created>
  <dcterms:modified xsi:type="dcterms:W3CDTF">2025-04-26T06:38:25Z</dcterms:modified>
</cp:coreProperties>
</file>

<file path=docProps/thumbnail.jpeg>
</file>